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2" r:id="rId1"/>
  </p:sldMasterIdLst>
  <p:notesMasterIdLst>
    <p:notesMasterId r:id="rId16"/>
  </p:notesMasterIdLst>
  <p:handoutMasterIdLst>
    <p:handoutMasterId r:id="rId17"/>
  </p:handoutMasterIdLst>
  <p:sldIdLst>
    <p:sldId id="826" r:id="rId2"/>
    <p:sldId id="827" r:id="rId3"/>
    <p:sldId id="828" r:id="rId4"/>
    <p:sldId id="830" r:id="rId5"/>
    <p:sldId id="832" r:id="rId6"/>
    <p:sldId id="831" r:id="rId7"/>
    <p:sldId id="834" r:id="rId8"/>
    <p:sldId id="833" r:id="rId9"/>
    <p:sldId id="836" r:id="rId10"/>
    <p:sldId id="838" r:id="rId11"/>
    <p:sldId id="840" r:id="rId12"/>
    <p:sldId id="841" r:id="rId13"/>
    <p:sldId id="837" r:id="rId14"/>
    <p:sldId id="842" r:id="rId15"/>
  </p:sldIdLst>
  <p:sldSz cx="9144000" cy="6858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7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CC"/>
    <a:srgbClr val="BE0E2B"/>
    <a:srgbClr val="000099"/>
    <a:srgbClr val="FFFF00"/>
    <a:srgbClr val="FF00FF"/>
    <a:srgbClr val="008000"/>
    <a:srgbClr val="99CCFF"/>
    <a:srgbClr val="0033CC"/>
    <a:srgbClr val="97A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0315" autoAdjust="0"/>
  </p:normalViewPr>
  <p:slideViewPr>
    <p:cSldViewPr snapToGrid="0">
      <p:cViewPr varScale="1">
        <p:scale>
          <a:sx n="67" d="100"/>
          <a:sy n="67" d="100"/>
        </p:scale>
        <p:origin x="988" y="60"/>
      </p:cViewPr>
      <p:guideLst>
        <p:guide orient="horz" pos="2177"/>
        <p:guide pos="28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66" d="100"/>
          <a:sy n="66" d="100"/>
        </p:scale>
        <p:origin x="-1494" y="63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t" anchorCtr="0" compatLnSpc="1">
            <a:prstTxWarp prst="textNoShape">
              <a:avLst/>
            </a:prstTxWarp>
          </a:bodyPr>
          <a:lstStyle>
            <a:lvl1pPr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t" anchorCtr="0" compatLnSpc="1">
            <a:prstTxWarp prst="textNoShape">
              <a:avLst/>
            </a:prstTxWarp>
          </a:bodyPr>
          <a:lstStyle>
            <a:lvl1pPr algn="r"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126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b" anchorCtr="0" compatLnSpc="1">
            <a:prstTxWarp prst="textNoShape">
              <a:avLst/>
            </a:prstTxWarp>
          </a:bodyPr>
          <a:lstStyle>
            <a:lvl1pPr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b" anchorCtr="0" compatLnSpc="1">
            <a:prstTxWarp prst="textNoShape">
              <a:avLst/>
            </a:prstTxWarp>
          </a:bodyPr>
          <a:lstStyle>
            <a:lvl1pPr algn="r"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fld id="{2008642B-6251-483A-8E74-26CE43A24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75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t" anchorCtr="0" compatLnSpc="1">
            <a:prstTxWarp prst="textNoShape">
              <a:avLst/>
            </a:prstTxWarp>
          </a:bodyPr>
          <a:lstStyle>
            <a:lvl1pPr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t" anchorCtr="0" compatLnSpc="1">
            <a:prstTxWarp prst="textNoShape">
              <a:avLst/>
            </a:prstTxWarp>
          </a:bodyPr>
          <a:lstStyle>
            <a:lvl1pPr algn="r"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79465" y="4414838"/>
            <a:ext cx="55292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3126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b" anchorCtr="0" compatLnSpc="1">
            <a:prstTxWarp prst="textNoShape">
              <a:avLst/>
            </a:prstTxWarp>
          </a:bodyPr>
          <a:lstStyle>
            <a:lvl1pPr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831268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91" tIns="48045" rIns="96091" bIns="48045" numCol="1" anchor="b" anchorCtr="0" compatLnSpc="1">
            <a:prstTxWarp prst="textNoShape">
              <a:avLst/>
            </a:prstTxWarp>
          </a:bodyPr>
          <a:lstStyle>
            <a:lvl1pPr algn="r" defTabSz="962350">
              <a:defRPr sz="1200">
                <a:solidFill>
                  <a:schemeClr val="tx1"/>
                </a:solidFill>
                <a:latin typeface="Times" pitchFamily="1" charset="0"/>
              </a:defRPr>
            </a:lvl1pPr>
          </a:lstStyle>
          <a:p>
            <a:pPr>
              <a:defRPr/>
            </a:pPr>
            <a:fld id="{BFBCF13B-5AD7-41CB-BF32-C1E7F150E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0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C0DA2-75F2-40A4-96DE-CF2F556CE5B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6188" y="698500"/>
            <a:ext cx="4649787" cy="34861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4027" y="4414838"/>
            <a:ext cx="5632577" cy="4183062"/>
          </a:xfrm>
          <a:noFill/>
          <a:ln/>
        </p:spPr>
        <p:txBody>
          <a:bodyPr lIns="91677" tIns="45838" rIns="91677" bIns="45838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2460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CF13B-5AD7-41CB-BF32-C1E7F150E6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09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CF13B-5AD7-41CB-BF32-C1E7F150E6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73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Come July – the impact on system wide residuals was underway.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5AAAD1-2054-49CF-B996-BAF9F61C58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98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starting off this season with even higher UV254 than last year!  And limitations (due to projects) may hamper our ability to transfer Q water.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5AAAD1-2054-49CF-B996-BAF9F61C58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3282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2025"/>
            <a:fld id="{C759F0DC-9C3E-4946-989D-9F59F0DBB3DB}" type="slidenum">
              <a:rPr lang="en-US" altLang="en-US" smtClean="0">
                <a:latin typeface="Times" pitchFamily="18" charset="0"/>
              </a:rPr>
              <a:pPr defTabSz="962025"/>
              <a:t>13</a:t>
            </a:fld>
            <a:endParaRPr lang="en-US" altLang="en-US" smtClean="0">
              <a:latin typeface="Times" pitchFamily="18" charset="0"/>
            </a:endParaRPr>
          </a:p>
        </p:txBody>
      </p:sp>
      <p:sp>
        <p:nvSpPr>
          <p:cNvPr id="716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5347" tIns="47673" rIns="95347" bIns="47673"/>
          <a:lstStyle/>
          <a:p>
            <a:endParaRPr lang="en-US" dirty="0" smtClean="0">
              <a:latin typeface="Times" pitchFamily="18" charset="0"/>
            </a:endParaRPr>
          </a:p>
        </p:txBody>
      </p:sp>
      <p:sp>
        <p:nvSpPr>
          <p:cNvPr id="71685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347" tIns="47673" rIns="95347" bIns="47673" anchor="b"/>
          <a:lstStyle/>
          <a:p>
            <a:pPr algn="r" defTabSz="955675" eaLnBrk="0" hangingPunct="0"/>
            <a:fld id="{B3984B56-110B-468B-B220-36DA2AC9129C}" type="slidenum">
              <a:rPr lang="en-US" sz="1100"/>
              <a:pPr algn="r" defTabSz="955675" eaLnBrk="0" hangingPunct="0"/>
              <a:t>13</a:t>
            </a:fld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871292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BCF13B-5AD7-41CB-BF32-C1E7F150E6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42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0"/>
            <a:ext cx="9144000" cy="855663"/>
            <a:chOff x="0" y="0"/>
            <a:chExt cx="9144000" cy="855133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855133"/>
            </a:xfrm>
            <a:prstGeom prst="rect">
              <a:avLst/>
            </a:prstGeom>
            <a:solidFill>
              <a:srgbClr val="4A6FC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pic>
          <p:nvPicPr>
            <p:cNvPr id="6" name="Picture 5" descr="pptlogo.ti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64465" y="18500"/>
              <a:ext cx="826183" cy="807381"/>
            </a:xfrm>
            <a:prstGeom prst="ellipse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6" y="1358900"/>
            <a:ext cx="7334251" cy="4767264"/>
          </a:xfrm>
        </p:spPr>
        <p:txBody>
          <a:bodyPr>
            <a:normAutofit/>
          </a:bodyPr>
          <a:lstStyle>
            <a:lvl1pPr>
              <a:defRPr sz="2000">
                <a:solidFill>
                  <a:srgbClr val="003399"/>
                </a:solidFill>
              </a:defRPr>
            </a:lvl1pPr>
            <a:lvl2pPr>
              <a:defRPr sz="2000">
                <a:solidFill>
                  <a:srgbClr val="003399"/>
                </a:solidFill>
              </a:defRPr>
            </a:lvl2pPr>
            <a:lvl3pPr>
              <a:defRPr sz="2000">
                <a:solidFill>
                  <a:srgbClr val="003399"/>
                </a:solidFill>
              </a:defRPr>
            </a:lvl3pPr>
            <a:lvl4pPr>
              <a:defRPr sz="2000">
                <a:solidFill>
                  <a:srgbClr val="003399"/>
                </a:solidFill>
              </a:defRPr>
            </a:lvl4pPr>
            <a:lvl5pPr>
              <a:defRPr sz="2000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150" y="2"/>
            <a:ext cx="8082025" cy="842961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0"/>
          </p:nvPr>
        </p:nvSpPr>
        <p:spPr>
          <a:xfrm>
            <a:off x="8515350" y="6492875"/>
            <a:ext cx="552450" cy="365125"/>
          </a:xfrm>
        </p:spPr>
        <p:txBody>
          <a:bodyPr/>
          <a:lstStyle>
            <a:lvl1pPr>
              <a:defRPr sz="1000">
                <a:solidFill>
                  <a:srgbClr val="003399"/>
                </a:solidFill>
              </a:defRPr>
            </a:lvl1pPr>
          </a:lstStyle>
          <a:p>
            <a:fld id="{AB41615C-40C8-4ECC-924B-6D57F8C169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462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D8A98-63EB-4AC3-BC49-84BE5678C129}" type="slidenum">
              <a:rPr lang="en-US" altLang="en-US"/>
              <a:pPr>
                <a:defRPr/>
              </a:pPr>
              <a:t>‹#›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2243393847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C1FEFE14-D3F0-426C-826F-CCA55BC69260}" type="datetime1">
              <a:rPr 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9/5/2023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eaLnBrk="1" hangingPunct="1"/>
            <a:fld id="{F634B297-C14E-4C98-B638-E0727741CBB9}" type="slidenum">
              <a:rPr lang="en-US" smtClean="0">
                <a:cs typeface="Arial" panose="020B0604020202020204" pitchFamily="34" charset="0"/>
              </a:rPr>
              <a:pPr eaLnBrk="1" hangingPunct="1"/>
              <a:t>‹#›</a:t>
            </a:fld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21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PB8DMX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Grp="1" noChangeArrowheads="1"/>
          </p:cNvSpPr>
          <p:nvPr>
            <p:ph idx="1"/>
          </p:nvPr>
        </p:nvSpPr>
        <p:spPr>
          <a:xfrm>
            <a:off x="904876" y="1170039"/>
            <a:ext cx="7334251" cy="5322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sz="1600" dirty="0" smtClean="0"/>
          </a:p>
          <a:p>
            <a:pPr marL="0" indent="0" algn="ctr">
              <a:buNone/>
            </a:pPr>
            <a:endParaRPr lang="en-US" altLang="en-US" sz="1600" dirty="0"/>
          </a:p>
          <a:p>
            <a:pPr marL="0" indent="0" algn="ctr">
              <a:buNone/>
            </a:pPr>
            <a:endParaRPr lang="en-US" altLang="en-US" sz="1600" dirty="0" smtClean="0"/>
          </a:p>
          <a:p>
            <a:pPr marL="0" indent="0" algn="ctr">
              <a:buNone/>
            </a:pPr>
            <a:r>
              <a:rPr lang="en-US" altLang="en-US" sz="32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Update for September 2023 LCR Sampling</a:t>
            </a:r>
          </a:p>
          <a:p>
            <a:pPr marL="0" indent="0" algn="ctr">
              <a:buNone/>
            </a:pPr>
            <a:endParaRPr lang="en-US" altLang="en-US" sz="32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en-US" altLang="en-US" sz="3200" b="1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US" altLang="en-US" sz="32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September 6, 2023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smtClean="0"/>
              <a:t>Massachusetts Water Resources Authority </a:t>
            </a:r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08B5B3-2775-4DD5-8AAB-176EEFE85CD0}" type="slidenum">
              <a:rPr lang="en-US" smtClean="0"/>
              <a:pPr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615399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happens if a water </a:t>
            </a:r>
            <a:r>
              <a:rPr lang="en-US" dirty="0" smtClean="0"/>
              <a:t>system’s 90th </a:t>
            </a:r>
            <a:r>
              <a:rPr lang="en-US" dirty="0" smtClean="0"/>
              <a:t>percentile is over the lead Action Level of 15 ppb?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 smtClean="0"/>
              <a:t>They must issue a public notice with 24 hours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 smtClean="0"/>
              <a:t>They must distribute a public education brochure to all customers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 smtClean="0"/>
              <a:t>Include lead information in next years CCR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 smtClean="0"/>
              <a:t>All of the above</a:t>
            </a:r>
          </a:p>
          <a:p>
            <a:pPr marL="457200" indent="-457200">
              <a:buFont typeface="+mj-lt"/>
              <a:buAutoNum type="alphaLcParenR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   Which requirement is new?  a, b or c? </a:t>
            </a:r>
          </a:p>
          <a:p>
            <a:pPr marL="457200" indent="-457200">
              <a:buFont typeface="+mj-lt"/>
              <a:buAutoNum type="alphaLcParenR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answer these questions in the chat and take the survey at the link or QR code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0D8A98-63EB-4AC3-BC49-84BE5678C129}" type="slidenum">
              <a:rPr lang="en-US" altLang="en-US" smtClean="0"/>
              <a:pPr>
                <a:defRPr/>
              </a:pPr>
              <a:t>10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263599168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60" y="1295949"/>
            <a:ext cx="8404429" cy="1754822"/>
          </a:xfrm>
        </p:spPr>
        <p:txBody>
          <a:bodyPr>
            <a:normAutofit fontScale="32500" lnSpcReduction="20000"/>
          </a:bodyPr>
          <a:lstStyle/>
          <a:p>
            <a:r>
              <a:rPr lang="en-US" sz="4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Distribution</a:t>
            </a:r>
          </a:p>
          <a:p>
            <a:pPr lvl="1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Another wet summer!  Similar to 2021 </a:t>
            </a:r>
          </a:p>
          <a:p>
            <a:pPr lvl="2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Quabbin transfer</a:t>
            </a:r>
          </a:p>
          <a:p>
            <a:pPr lvl="1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Chlorine decay through </a:t>
            </a:r>
            <a:r>
              <a:rPr lang="en-US" sz="4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distribution systems</a:t>
            </a:r>
          </a:p>
          <a:p>
            <a:pPr lvl="2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lower Cl2 and increased TC+</a:t>
            </a:r>
          </a:p>
          <a:p>
            <a:pPr lvl="1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Worked with disinfection committee – tried to stay ahead of the curve</a:t>
            </a:r>
          </a:p>
          <a:p>
            <a:pPr lvl="2"/>
            <a:r>
              <a:rPr lang="en-US" sz="4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Changed Cl2:NH3 ratio</a:t>
            </a:r>
          </a:p>
          <a:p>
            <a:pPr marL="914400" lvl="2" indent="0">
              <a:buNone/>
            </a:pPr>
            <a:endParaRPr lang="en-US" sz="4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Trends </a:t>
            </a:r>
            <a:endParaRPr lang="en-US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560" y="3109245"/>
            <a:ext cx="7713930" cy="297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460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are we </a:t>
            </a:r>
            <a:r>
              <a:rPr lang="en-US" dirty="0" smtClean="0"/>
              <a:t>now </a:t>
            </a:r>
            <a:r>
              <a:rPr lang="en-US" dirty="0"/>
              <a:t>– </a:t>
            </a:r>
            <a:r>
              <a:rPr lang="en-US" dirty="0" smtClean="0"/>
              <a:t>UV254</a:t>
            </a:r>
            <a:r>
              <a:rPr lang="en-US" dirty="0"/>
              <a:t> </a:t>
            </a:r>
            <a:r>
              <a:rPr lang="en-US" dirty="0" smtClean="0"/>
              <a:t>and Chlorine Demand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932" y="2019993"/>
            <a:ext cx="6918041" cy="205430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" y="4134275"/>
            <a:ext cx="6863003" cy="2128838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84338" y="1245691"/>
            <a:ext cx="8143041" cy="774302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Cl2 demand – higher than 2021 – dosing at 4.7 mg/L</a:t>
            </a:r>
          </a:p>
          <a:p>
            <a:pPr lvl="1"/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 for 2.2-2.5 mg/L at 9A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Elevated UV254 – similar to 2021 – could lead to higher </a:t>
            </a:r>
            <a:r>
              <a:rPr lang="en-US" sz="1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Pb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levels</a:t>
            </a:r>
          </a:p>
          <a:p>
            <a:pPr marL="0" indent="0">
              <a:buNone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17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0F33A9-1B47-4FE9-AFB9-EA9CAFAAB1BC}" type="slidenum">
              <a:rPr lang="en-US" altLang="en-US" smtClean="0">
                <a:latin typeface="Arial" charset="0"/>
              </a:rPr>
              <a:pPr/>
              <a:t>13</a:t>
            </a:fld>
            <a:endParaRPr lang="en-US" altLang="en-US" sz="1000">
              <a:latin typeface="Arial" charset="0"/>
            </a:endParaRPr>
          </a:p>
        </p:txBody>
      </p:sp>
      <p:sp>
        <p:nvSpPr>
          <p:cNvPr id="46083" name="Slide Number Placeholder 4"/>
          <p:cNvSpPr txBox="1">
            <a:spLocks noGrp="1"/>
          </p:cNvSpPr>
          <p:nvPr/>
        </p:nvSpPr>
        <p:spPr bwMode="auto">
          <a:xfrm>
            <a:off x="7747000" y="6032500"/>
            <a:ext cx="3175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4B740CCD-0726-4A61-9E08-BCFE563E440E}" type="slidenum">
              <a:rPr lang="en-US" sz="667">
                <a:solidFill>
                  <a:srgbClr val="003399"/>
                </a:solidFill>
              </a:rPr>
              <a:pPr algn="r" eaLnBrk="0" hangingPunct="0"/>
              <a:t>13</a:t>
            </a:fld>
            <a:endParaRPr lang="en-US" sz="1000">
              <a:solidFill>
                <a:srgbClr val="003399"/>
              </a:solidFill>
            </a:endParaRPr>
          </a:p>
        </p:txBody>
      </p:sp>
      <p:pic>
        <p:nvPicPr>
          <p:cNvPr id="46084" name="Picture 2" descr="Quabbin Res Aerial looking North from Visitor's Center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145212" y="0"/>
            <a:ext cx="92202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667" dirty="0"/>
              <a:t>	</a:t>
            </a:r>
            <a:r>
              <a:rPr lang="en-US" sz="3200" b="1" dirty="0" smtClean="0">
                <a:solidFill>
                  <a:schemeClr val="bg1"/>
                </a:solidFill>
              </a:rPr>
              <a:t>Questions </a:t>
            </a:r>
            <a:r>
              <a:rPr lang="en-US" sz="3200" b="1" dirty="0">
                <a:solidFill>
                  <a:schemeClr val="bg1"/>
                </a:solidFill>
              </a:rPr>
              <a:t>or Comments?</a:t>
            </a:r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72867" y="1482973"/>
            <a:ext cx="7291633" cy="3999054"/>
          </a:xfrm>
          <a:ln>
            <a:noFill/>
          </a:ln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000" b="1" dirty="0">
                <a:solidFill>
                  <a:schemeClr val="bg1"/>
                </a:solidFill>
              </a:rPr>
              <a:t>Stephen Estes-Smargiassi</a:t>
            </a:r>
          </a:p>
          <a:p>
            <a:pPr>
              <a:buNone/>
            </a:pPr>
            <a:r>
              <a:rPr lang="en-US" sz="2000" b="1" dirty="0">
                <a:solidFill>
                  <a:schemeClr val="bg1"/>
                </a:solidFill>
              </a:rPr>
              <a:t>smargias@mwra.com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617-788-4303 (o) 617-839-9638 (m)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Beverly Anderson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Beverly.Anderson@mwra.com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617-788-4822(o) 857-270-1027 (m)</a:t>
            </a: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Josh Das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Joshua.Das@mwra.com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508-424-3679 (o) 857-270-1413 (m)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333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2600" b="1" dirty="0" smtClean="0">
                <a:solidFill>
                  <a:schemeClr val="bg1"/>
                </a:solidFill>
              </a:rPr>
              <a:t>Drink </a:t>
            </a:r>
            <a:r>
              <a:rPr lang="en-US" sz="2600" b="1" dirty="0">
                <a:solidFill>
                  <a:schemeClr val="bg1"/>
                </a:solidFill>
              </a:rPr>
              <a:t>with Confidence</a:t>
            </a:r>
          </a:p>
          <a:p>
            <a:pPr>
              <a:buNone/>
            </a:pPr>
            <a:r>
              <a:rPr lang="en-US" sz="2600" b="1" dirty="0">
                <a:solidFill>
                  <a:schemeClr val="bg1"/>
                </a:solidFill>
              </a:rPr>
              <a:t>Flush with Pride</a:t>
            </a:r>
          </a:p>
          <a:p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6087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6842126" y="4349750"/>
            <a:ext cx="1095375" cy="1428750"/>
          </a:xfrm>
        </p:spPr>
        <p:txBody>
          <a:bodyPr/>
          <a:lstStyle/>
          <a:p>
            <a:endParaRPr lang="en-US" sz="833"/>
          </a:p>
        </p:txBody>
      </p:sp>
      <p:sp>
        <p:nvSpPr>
          <p:cNvPr id="8" name="TextBox 7"/>
          <p:cNvSpPr txBox="1"/>
          <p:nvPr/>
        </p:nvSpPr>
        <p:spPr>
          <a:xfrm>
            <a:off x="5384800" y="5778500"/>
            <a:ext cx="299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This presentation represents the opinions of the author and not necessarily those of the MWRA</a:t>
            </a:r>
          </a:p>
        </p:txBody>
      </p:sp>
    </p:spTree>
    <p:extLst>
      <p:ext uri="{BB962C8B-B14F-4D97-AF65-F5344CB8AC3E}">
        <p14:creationId xmlns:p14="http://schemas.microsoft.com/office/powerpoint/2010/main" val="40423339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fill out the survey at this link or scan the QR code below:</a:t>
            </a:r>
          </a:p>
          <a:p>
            <a:pPr marL="0" indent="0">
              <a:buNone/>
            </a:pPr>
            <a:r>
              <a:rPr lang="en-US" b="1" dirty="0"/>
              <a:t> 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</a:t>
            </a:r>
            <a:r>
              <a:rPr lang="en-US" b="1" u="sng" dirty="0">
                <a:hlinkClick r:id="rId3"/>
              </a:rPr>
              <a:t>https://www.surveymonkey.com/r/PB8DMXC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qualify for TCHs --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941" y="3117868"/>
            <a:ext cx="2886119" cy="292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213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is muted – please use raise hand or chat </a:t>
            </a:r>
            <a:r>
              <a:rPr lang="en-US" dirty="0" smtClean="0"/>
              <a:t>function, or </a:t>
            </a:r>
            <a:r>
              <a:rPr lang="en-US" dirty="0" smtClean="0"/>
              <a:t>just unmute and ask your question.</a:t>
            </a:r>
          </a:p>
          <a:p>
            <a:r>
              <a:rPr lang="en-US" dirty="0" smtClean="0"/>
              <a:t>Put your name, affiliation and email address in  the chat to ensure TCHs are received.</a:t>
            </a:r>
          </a:p>
          <a:p>
            <a:r>
              <a:rPr lang="en-US" dirty="0" smtClean="0"/>
              <a:t>There </a:t>
            </a:r>
            <a:r>
              <a:rPr lang="en-US" dirty="0" smtClean="0"/>
              <a:t>will be some content questions – answer using </a:t>
            </a:r>
            <a:r>
              <a:rPr lang="en-US" dirty="0" smtClean="0"/>
              <a:t>the </a:t>
            </a:r>
            <a:r>
              <a:rPr lang="en-US" dirty="0" smtClean="0"/>
              <a:t>chat function. </a:t>
            </a:r>
          </a:p>
          <a:p>
            <a:r>
              <a:rPr lang="en-US" dirty="0"/>
              <a:t>There will be a survey link and QR code at end – please fill it in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 and Training Logistics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1615C-40C8-4ECC-924B-6D57F8C169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6228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Bottles are ready at Chelsea and </a:t>
            </a:r>
            <a:r>
              <a:rPr lang="en-US" dirty="0" err="1" smtClean="0"/>
              <a:t>Southboro</a:t>
            </a:r>
            <a:r>
              <a:rPr lang="en-US" dirty="0" smtClean="0"/>
              <a:t> labs </a:t>
            </a:r>
          </a:p>
          <a:p>
            <a:endParaRPr lang="en-US" dirty="0"/>
          </a:p>
          <a:p>
            <a:r>
              <a:rPr lang="en-US" dirty="0" smtClean="0"/>
              <a:t>Residential sampling can begin now – all in before end </a:t>
            </a:r>
            <a:r>
              <a:rPr lang="en-US" dirty="0"/>
              <a:t>o</a:t>
            </a:r>
            <a:r>
              <a:rPr lang="en-US" dirty="0" smtClean="0"/>
              <a:t>f October</a:t>
            </a:r>
          </a:p>
          <a:p>
            <a:endParaRPr lang="en-US" dirty="0" smtClean="0"/>
          </a:p>
          <a:p>
            <a:r>
              <a:rPr lang="en-US" dirty="0" smtClean="0"/>
              <a:t>School sampling should occur once school has been in session for a few </a:t>
            </a:r>
            <a:r>
              <a:rPr lang="en-US" dirty="0" smtClean="0"/>
              <a:t>days or longer </a:t>
            </a:r>
            <a:r>
              <a:rPr lang="en-US" dirty="0" smtClean="0"/>
              <a:t>– sample schools Tuesday to Saturday </a:t>
            </a:r>
          </a:p>
          <a:p>
            <a:endParaRPr lang="en-US" dirty="0"/>
          </a:p>
          <a:p>
            <a:r>
              <a:rPr lang="en-US" dirty="0" smtClean="0"/>
              <a:t>Deliver samples within a week</a:t>
            </a:r>
          </a:p>
          <a:p>
            <a:pPr lvl="1"/>
            <a:r>
              <a:rPr lang="en-US" dirty="0" smtClean="0"/>
              <a:t>Can make multiple deliveries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Questions: </a:t>
            </a:r>
          </a:p>
          <a:p>
            <a:pPr lvl="1"/>
            <a:r>
              <a:rPr lang="en-US" dirty="0" smtClean="0"/>
              <a:t>Call Beverly Anderson</a:t>
            </a:r>
          </a:p>
          <a:p>
            <a:pPr lvl="1"/>
            <a:r>
              <a:rPr lang="en-US" dirty="0" smtClean="0"/>
              <a:t>857-270-1027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will begin this week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0567" y="3561507"/>
            <a:ext cx="2310446" cy="3080594"/>
          </a:xfrm>
          <a:prstGeom prst="rect">
            <a:avLst/>
          </a:prstGeom>
          <a:effectLst>
            <a:outerShdw blurRad="190500" algn="ctr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009010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4876" y="1358900"/>
            <a:ext cx="7553324" cy="476726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Importance </a:t>
            </a:r>
            <a:r>
              <a:rPr lang="en-US" dirty="0"/>
              <a:t>of </a:t>
            </a:r>
            <a:r>
              <a:rPr lang="en-US" i="1" dirty="0"/>
              <a:t>verified</a:t>
            </a:r>
            <a:r>
              <a:rPr lang="en-US" dirty="0"/>
              <a:t>, </a:t>
            </a:r>
            <a:r>
              <a:rPr lang="en-US" i="1" dirty="0"/>
              <a:t>DEP-approved</a:t>
            </a:r>
            <a:r>
              <a:rPr lang="en-US" dirty="0"/>
              <a:t> sampling plans 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New 24-hour </a:t>
            </a:r>
            <a:r>
              <a:rPr lang="en-US" dirty="0"/>
              <a:t>Public notice requirement if over </a:t>
            </a:r>
            <a:r>
              <a:rPr lang="en-US" dirty="0" smtClean="0"/>
              <a:t>Action Level (AL)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3-day notification </a:t>
            </a:r>
            <a:r>
              <a:rPr lang="en-US" dirty="0" smtClean="0"/>
              <a:t>requirement for </a:t>
            </a:r>
            <a:r>
              <a:rPr lang="en-US" dirty="0"/>
              <a:t>any </a:t>
            </a:r>
            <a:r>
              <a:rPr lang="en-US" dirty="0" smtClean="0"/>
              <a:t>individual sample </a:t>
            </a:r>
            <a:r>
              <a:rPr lang="en-US" dirty="0"/>
              <a:t>over </a:t>
            </a:r>
            <a:r>
              <a:rPr lang="en-US" dirty="0" smtClean="0"/>
              <a:t>AL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“Find and Fix” requirements for any sample over </a:t>
            </a:r>
            <a:r>
              <a:rPr lang="en-US" dirty="0" smtClean="0"/>
              <a:t>AL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Upcoming </a:t>
            </a:r>
            <a:r>
              <a:rPr lang="en-US" dirty="0"/>
              <a:t>forum on changes to LCR and deadlines in in 2024. </a:t>
            </a:r>
            <a:endParaRPr lang="en-US" dirty="0" smtClean="0"/>
          </a:p>
          <a:p>
            <a:pPr lvl="1"/>
            <a:r>
              <a:rPr lang="en-US" dirty="0" smtClean="0"/>
              <a:t>September 26</a:t>
            </a:r>
            <a:r>
              <a:rPr lang="en-US" dirty="0"/>
              <a:t> </a:t>
            </a:r>
            <a:r>
              <a:rPr lang="en-US" dirty="0" smtClean="0"/>
              <a:t> --  </a:t>
            </a:r>
            <a:r>
              <a:rPr lang="en-US" dirty="0" smtClean="0"/>
              <a:t>9am to </a:t>
            </a:r>
            <a:r>
              <a:rPr lang="en-US" dirty="0" smtClean="0"/>
              <a:t>noon – </a:t>
            </a:r>
            <a:r>
              <a:rPr lang="en-US" dirty="0" smtClean="0"/>
              <a:t>in-person with remote option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Current water quality conditions update (while we have you)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key issues we wanted to remind you </a:t>
            </a:r>
            <a:r>
              <a:rPr lang="en-US" dirty="0" smtClean="0"/>
              <a:t>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5887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4876" y="1358900"/>
            <a:ext cx="7727969" cy="4767264"/>
          </a:xfrm>
        </p:spPr>
        <p:txBody>
          <a:bodyPr/>
          <a:lstStyle/>
          <a:p>
            <a:pPr lvl="0"/>
            <a:r>
              <a:rPr lang="en-US" dirty="0" smtClean="0"/>
              <a:t>If </a:t>
            </a:r>
            <a:r>
              <a:rPr lang="en-US" dirty="0"/>
              <a:t>you have Lead Service </a:t>
            </a:r>
            <a:r>
              <a:rPr lang="en-US" dirty="0" smtClean="0"/>
              <a:t>Lines (LSL), </a:t>
            </a:r>
            <a:r>
              <a:rPr lang="en-US" dirty="0"/>
              <a:t>priority is to sample those </a:t>
            </a:r>
            <a:r>
              <a:rPr lang="en-US" dirty="0" smtClean="0"/>
              <a:t>homes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If </a:t>
            </a:r>
            <a:r>
              <a:rPr lang="en-US" dirty="0" smtClean="0"/>
              <a:t>your plan says </a:t>
            </a:r>
            <a:r>
              <a:rPr lang="en-US" dirty="0"/>
              <a:t>a site is a LSL, </a:t>
            </a:r>
            <a:r>
              <a:rPr lang="en-US" u="sng" dirty="0" smtClean="0"/>
              <a:t>verify</a:t>
            </a:r>
            <a:r>
              <a:rPr lang="en-US" dirty="0" smtClean="0"/>
              <a:t> that it is!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EPA audits have found sampling plans with inaccurate site </a:t>
            </a:r>
            <a:r>
              <a:rPr lang="en-US" dirty="0" smtClean="0"/>
              <a:t>designations</a:t>
            </a:r>
          </a:p>
          <a:p>
            <a:pPr lvl="1"/>
            <a:r>
              <a:rPr lang="en-US" dirty="0" smtClean="0"/>
              <a:t>Sites identified as LSL, but </a:t>
            </a:r>
          </a:p>
          <a:p>
            <a:pPr lvl="2"/>
            <a:r>
              <a:rPr lang="en-US" dirty="0" smtClean="0"/>
              <a:t>Never were lead, or have been replaced</a:t>
            </a:r>
            <a:endParaRPr lang="en-US" dirty="0"/>
          </a:p>
          <a:p>
            <a:pPr lvl="2"/>
            <a:r>
              <a:rPr lang="en-US" dirty="0" smtClean="0"/>
              <a:t>Mis-identification resulted violations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Use an alternate site of same tier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unless original had result over AL 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Verified </a:t>
            </a:r>
            <a:r>
              <a:rPr lang="en-US" dirty="0"/>
              <a:t>Sampling Plans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5957" y="3486573"/>
            <a:ext cx="2301948" cy="306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1545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4876" y="1358900"/>
            <a:ext cx="7751444" cy="4767264"/>
          </a:xfrm>
        </p:spPr>
        <p:txBody>
          <a:bodyPr/>
          <a:lstStyle/>
          <a:p>
            <a:pPr lvl="0"/>
            <a:r>
              <a:rPr lang="en-US" dirty="0" smtClean="0"/>
              <a:t>EPA </a:t>
            </a:r>
            <a:r>
              <a:rPr lang="en-US" dirty="0"/>
              <a:t>is imposing this new requirement in advance of the LCR Revisions</a:t>
            </a:r>
          </a:p>
          <a:p>
            <a:pPr lvl="0"/>
            <a:r>
              <a:rPr lang="en-US" dirty="0"/>
              <a:t>If a community 90</a:t>
            </a:r>
            <a:r>
              <a:rPr lang="en-US" baseline="30000" dirty="0"/>
              <a:t>th</a:t>
            </a:r>
            <a:r>
              <a:rPr lang="en-US" dirty="0"/>
              <a:t> percentile is over the Action Level:</a:t>
            </a:r>
          </a:p>
          <a:p>
            <a:pPr lvl="1"/>
            <a:r>
              <a:rPr lang="en-US" dirty="0"/>
              <a:t>24-hour public notice using newspaper and other media </a:t>
            </a:r>
          </a:p>
          <a:p>
            <a:pPr lvl="1"/>
            <a:r>
              <a:rPr lang="en-US" dirty="0"/>
              <a:t>New template for notice – </a:t>
            </a:r>
            <a:r>
              <a:rPr lang="en-US" i="1" dirty="0"/>
              <a:t>focus is on </a:t>
            </a:r>
            <a:r>
              <a:rPr lang="en-US" i="1" dirty="0" smtClean="0"/>
              <a:t>LSL</a:t>
            </a:r>
          </a:p>
          <a:p>
            <a:r>
              <a:rPr lang="en-US" dirty="0" smtClean="0"/>
              <a:t>Recommend </a:t>
            </a:r>
            <a:r>
              <a:rPr lang="en-US" dirty="0"/>
              <a:t>discussing with town officials and preparing in </a:t>
            </a:r>
            <a:r>
              <a:rPr lang="en-US" dirty="0" smtClean="0"/>
              <a:t>advance</a:t>
            </a:r>
            <a:endParaRPr lang="en-US" dirty="0"/>
          </a:p>
          <a:p>
            <a:pPr lvl="0"/>
            <a:r>
              <a:rPr lang="en-US" dirty="0"/>
              <a:t>Timing trigger is completion of all lab results, but could still be a surprise </a:t>
            </a:r>
          </a:p>
          <a:p>
            <a:pPr lvl="0"/>
            <a:r>
              <a:rPr lang="en-US" dirty="0"/>
              <a:t>MWRA available to assist with notice and follow up activities </a:t>
            </a:r>
          </a:p>
          <a:p>
            <a:pPr lvl="1"/>
            <a:r>
              <a:rPr lang="en-US" dirty="0"/>
              <a:t>Still need to do mailed public education brochure (also new)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24-Hour Public </a:t>
            </a:r>
            <a:r>
              <a:rPr lang="en-US" dirty="0" smtClean="0"/>
              <a:t>Notice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1396143">
            <a:off x="1012585" y="4900797"/>
            <a:ext cx="7850795" cy="1631216"/>
          </a:xfrm>
          <a:prstGeom prst="rect">
            <a:avLst/>
          </a:prstGeom>
          <a:solidFill>
            <a:srgbClr val="FF0000">
              <a:alpha val="35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WATER </a:t>
            </a:r>
            <a:r>
              <a:rPr lang="en-US" b="1" dirty="0"/>
              <a:t>DEPARTMENT DRINKING WATER NOTICE: </a:t>
            </a:r>
            <a:endParaRPr lang="en-US" b="1" dirty="0" smtClean="0"/>
          </a:p>
          <a:p>
            <a:r>
              <a:rPr lang="en-US" b="1" dirty="0" smtClean="0"/>
              <a:t>Some </a:t>
            </a:r>
            <a:r>
              <a:rPr lang="en-US" b="1" dirty="0"/>
              <a:t>homes have high levels of lead</a:t>
            </a:r>
          </a:p>
          <a:p>
            <a:r>
              <a:rPr lang="en-US" dirty="0"/>
              <a:t>This notice contains important information about your drinking water.  Have someone translate it for you or speak with someone who understands it.</a:t>
            </a:r>
          </a:p>
        </p:txBody>
      </p:sp>
    </p:spTree>
    <p:extLst>
      <p:ext uri="{BB962C8B-B14F-4D97-AF65-F5344CB8AC3E}">
        <p14:creationId xmlns:p14="http://schemas.microsoft.com/office/powerpoint/2010/main" val="105129046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EPA </a:t>
            </a:r>
            <a:r>
              <a:rPr lang="en-US" dirty="0"/>
              <a:t>is imposing this new requirement in advance of the LCR </a:t>
            </a:r>
            <a:r>
              <a:rPr lang="en-US" dirty="0" smtClean="0"/>
              <a:t>Revisions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MWRA will immediately email and call </a:t>
            </a:r>
            <a:r>
              <a:rPr lang="en-US" dirty="0" smtClean="0"/>
              <a:t>for </a:t>
            </a:r>
            <a:r>
              <a:rPr lang="en-US" dirty="0"/>
              <a:t>any result over the </a:t>
            </a:r>
            <a:r>
              <a:rPr lang="en-US" dirty="0" smtClean="0"/>
              <a:t>AL</a:t>
            </a:r>
          </a:p>
          <a:p>
            <a:pPr lvl="1"/>
            <a:r>
              <a:rPr lang="en-US" dirty="0" smtClean="0"/>
              <a:t>Will provide letter template and reminder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Town must let sampler know with three </a:t>
            </a:r>
            <a:r>
              <a:rPr lang="en-US" dirty="0" smtClean="0"/>
              <a:t>days – call and mail</a:t>
            </a:r>
          </a:p>
          <a:p>
            <a:pPr lvl="1"/>
            <a:r>
              <a:rPr lang="en-US" dirty="0" smtClean="0"/>
              <a:t>Let them know you will do an investigation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Keep records of all actions with dates and copies </a:t>
            </a:r>
          </a:p>
          <a:p>
            <a:pPr lvl="1"/>
            <a:r>
              <a:rPr lang="en-US" dirty="0"/>
              <a:t>Another area of problems in EPA audits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3-Day notice for any sample over the Action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93690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4876" y="1358900"/>
            <a:ext cx="7786278" cy="4767264"/>
          </a:xfrm>
        </p:spPr>
        <p:txBody>
          <a:bodyPr/>
          <a:lstStyle/>
          <a:p>
            <a:pPr lvl="0"/>
            <a:r>
              <a:rPr lang="en-US" dirty="0" smtClean="0"/>
              <a:t>EPA </a:t>
            </a:r>
            <a:r>
              <a:rPr lang="en-US" dirty="0"/>
              <a:t>is imposing this new requirement in advance of the LCR Revisions</a:t>
            </a:r>
          </a:p>
          <a:p>
            <a:pPr lvl="0"/>
            <a:r>
              <a:rPr lang="en-US" dirty="0" smtClean="0"/>
              <a:t>Follow-up </a:t>
            </a:r>
            <a:r>
              <a:rPr lang="en-US" dirty="0" smtClean="0"/>
              <a:t>within </a:t>
            </a:r>
            <a:r>
              <a:rPr lang="en-US" dirty="0"/>
              <a:t>30 days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You will already have provided data within three days)</a:t>
            </a:r>
          </a:p>
          <a:p>
            <a:pPr lvl="1"/>
            <a:r>
              <a:rPr lang="en-US" dirty="0" smtClean="0"/>
              <a:t>Offer </a:t>
            </a:r>
            <a:r>
              <a:rPr lang="en-US" dirty="0"/>
              <a:t>to investigate causes</a:t>
            </a:r>
          </a:p>
          <a:p>
            <a:pPr lvl="1"/>
            <a:r>
              <a:rPr lang="en-US" dirty="0"/>
              <a:t>Offer investigatory sampling </a:t>
            </a:r>
            <a:r>
              <a:rPr lang="en-US" dirty="0" smtClean="0"/>
              <a:t>(can be anything useful) </a:t>
            </a:r>
            <a:endParaRPr lang="en-US" dirty="0"/>
          </a:p>
          <a:p>
            <a:pPr lvl="1"/>
            <a:r>
              <a:rPr lang="en-US" dirty="0"/>
              <a:t>Consider removing </a:t>
            </a:r>
            <a:r>
              <a:rPr lang="en-US" dirty="0" smtClean="0"/>
              <a:t>LSL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Keep good records of all actions and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Including all phone calls  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MWRA will also do some system sampling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“Find and Fix” requirements for </a:t>
            </a:r>
            <a:r>
              <a:rPr lang="en-US" dirty="0" smtClean="0"/>
              <a:t>any sample </a:t>
            </a:r>
            <a:r>
              <a:rPr lang="en-US" dirty="0"/>
              <a:t>over </a:t>
            </a:r>
            <a:r>
              <a:rPr lang="en-US" dirty="0" smtClean="0"/>
              <a:t>Action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7076" y="3381557"/>
            <a:ext cx="2872740" cy="2154555"/>
          </a:xfrm>
          <a:prstGeom prst="rect">
            <a:avLst/>
          </a:prstGeom>
          <a:effectLst>
            <a:outerShdw blurRad="190500" algn="ctr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579832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Several major deliverables due October 16, 2024</a:t>
            </a:r>
          </a:p>
          <a:p>
            <a:pPr lvl="0"/>
            <a:r>
              <a:rPr lang="en-US" dirty="0" smtClean="0"/>
              <a:t>Lots </a:t>
            </a:r>
            <a:r>
              <a:rPr lang="en-US" dirty="0"/>
              <a:t>of new requirements </a:t>
            </a:r>
            <a:r>
              <a:rPr lang="en-US" dirty="0" smtClean="0"/>
              <a:t>in place after </a:t>
            </a:r>
            <a:r>
              <a:rPr lang="en-US" dirty="0"/>
              <a:t>October </a:t>
            </a:r>
            <a:r>
              <a:rPr lang="en-US" dirty="0" smtClean="0"/>
              <a:t>2024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Lead and Copper Rule Changes Forum:</a:t>
            </a:r>
          </a:p>
          <a:p>
            <a:pPr lvl="1"/>
            <a:r>
              <a:rPr lang="en-US" dirty="0"/>
              <a:t>September 26</a:t>
            </a:r>
            <a:r>
              <a:rPr lang="en-US" baseline="30000" dirty="0"/>
              <a:t>th</a:t>
            </a:r>
            <a:r>
              <a:rPr lang="en-US" dirty="0"/>
              <a:t> 9 am to noon</a:t>
            </a:r>
          </a:p>
          <a:p>
            <a:pPr lvl="1"/>
            <a:r>
              <a:rPr lang="en-US" dirty="0"/>
              <a:t>MWRA Chelsea office</a:t>
            </a:r>
          </a:p>
          <a:p>
            <a:pPr lvl="1"/>
            <a:r>
              <a:rPr lang="en-US" dirty="0"/>
              <a:t>Remote option </a:t>
            </a:r>
            <a:endParaRPr lang="en-US" dirty="0" smtClean="0"/>
          </a:p>
          <a:p>
            <a:pPr lvl="1"/>
            <a:r>
              <a:rPr lang="en-US" dirty="0" smtClean="0"/>
              <a:t>TCHs offered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Registration info available soon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Upcoming forum on LCR changes and deadlines  </a:t>
            </a:r>
            <a:endParaRPr lang="en-US" dirty="0"/>
          </a:p>
        </p:txBody>
      </p:sp>
      <p:pic>
        <p:nvPicPr>
          <p:cNvPr id="1028" name="Picture 4" descr="Meeting Room Extra Large up to 150 guests | NBC Conference Cent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164" y="4023359"/>
            <a:ext cx="3960738" cy="2172018"/>
          </a:xfrm>
          <a:prstGeom prst="rect">
            <a:avLst/>
          </a:prstGeom>
          <a:noFill/>
          <a:effectLst>
            <a:outerShdw blurRad="190500" algn="ctr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72553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MassLawnCare11-30-06</Template>
  <TotalTime>14886</TotalTime>
  <Words>928</Words>
  <Application>Microsoft Office PowerPoint</Application>
  <PresentationFormat>Letter Paper (8.5x11 in)</PresentationFormat>
  <Paragraphs>161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Times</vt:lpstr>
      <vt:lpstr>Office Theme</vt:lpstr>
      <vt:lpstr>Massachusetts Water Resources Authority </vt:lpstr>
      <vt:lpstr>Introductions and Training Logistics</vt:lpstr>
      <vt:lpstr>Sampling will begin this week </vt:lpstr>
      <vt:lpstr>Few key issues we wanted to remind you of</vt:lpstr>
      <vt:lpstr>Importance of Verified Sampling Plans </vt:lpstr>
      <vt:lpstr>24-Hour Public Notice</vt:lpstr>
      <vt:lpstr>3-Day notice for any sample over the Action Level</vt:lpstr>
      <vt:lpstr>“Find and Fix” requirements for any sample over Action Level</vt:lpstr>
      <vt:lpstr> Upcoming forum on LCR changes and deadlines  </vt:lpstr>
      <vt:lpstr>Please answer these questions in the chat and take the survey at the link or QR code</vt:lpstr>
      <vt:lpstr>Community Trends </vt:lpstr>
      <vt:lpstr>Where are we now – UV254 and Chlorine Demand</vt:lpstr>
      <vt:lpstr> Questions or Comments?</vt:lpstr>
      <vt:lpstr>To qualify for TCHs -- </vt:lpstr>
    </vt:vector>
  </TitlesOfParts>
  <Company>MWRA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to the  Massachusetts Association of Lawn Care Professionals   An MWRA Overview</dc:title>
  <dc:creator>Ria Convery</dc:creator>
  <cp:lastModifiedBy>Estes-Smargiassi, Stephen</cp:lastModifiedBy>
  <cp:revision>1245</cp:revision>
  <cp:lastPrinted>2023-09-05T13:49:53Z</cp:lastPrinted>
  <dcterms:created xsi:type="dcterms:W3CDTF">2006-11-27T17:49:33Z</dcterms:created>
  <dcterms:modified xsi:type="dcterms:W3CDTF">2023-09-05T19:21:45Z</dcterms:modified>
</cp:coreProperties>
</file>